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2" r:id="rId2"/>
    <p:sldId id="257" r:id="rId3"/>
    <p:sldId id="279" r:id="rId4"/>
    <p:sldId id="268" r:id="rId5"/>
    <p:sldId id="265" r:id="rId6"/>
    <p:sldId id="266" r:id="rId7"/>
    <p:sldId id="267" r:id="rId8"/>
    <p:sldId id="273" r:id="rId9"/>
    <p:sldId id="277" r:id="rId10"/>
    <p:sldId id="278" r:id="rId11"/>
    <p:sldId id="270" r:id="rId12"/>
    <p:sldId id="274" r:id="rId13"/>
    <p:sldId id="275" r:id="rId14"/>
    <p:sldId id="280" r:id="rId15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94" y="6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EF9B8-1677-4CBA-974C-00BBC7D493EF}" type="datetimeFigureOut">
              <a:rPr lang="en-CA" smtClean="0"/>
              <a:t>2018-10-08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6A898-2B5E-4A10-9100-1401E82754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788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55AF58-0204-4D23-95D1-AE37E4D9178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8412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Bronwen\Documents\Russell RoundTable\VIU\2019 edited.bmp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4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96ABA-9E2B-47EB-B42A-DCE0F96DE8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1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8F668-41F2-4D9D-9B09-FB5FF1E33E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37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5BB56-D1D5-41B5-AECC-384F1FD7E1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74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3D5E2-AD2D-46CD-A0B8-C1C3C4DE39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4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437515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5550" y="1600200"/>
            <a:ext cx="437515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" y="3938590"/>
            <a:ext cx="437515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5550" y="3938590"/>
            <a:ext cx="437515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6D1F184B-13E6-4166-8AAB-EDF1924056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5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29016-F0A9-4CD0-ABE8-C7698F497A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3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29016-F0A9-4CD0-ABE8-C7698F497A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5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94413-2655-4212-94E1-127DE17801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9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09A66-A02E-4F1F-A0E1-EE03D71600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9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E2876-DE3C-44F8-B168-0165BA2A79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F7FDC-5496-4B56-9675-E69CFDA1FB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17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3CEA4-999A-4EBA-9A94-17704C5768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96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4ED82-BFE0-4317-B6DF-C0572194E3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91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D5E829-DC68-487D-8FEC-8C5AE5351B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EU Field School 2019</a:t>
            </a:r>
          </a:p>
        </p:txBody>
      </p:sp>
      <p:pic>
        <p:nvPicPr>
          <p:cNvPr id="1027" name="Picture 3" descr="C:\Users\Bronwen\Documents\Russell RoundTable\VIU\2019 edited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4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73488" y="1710"/>
            <a:ext cx="9195516" cy="125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36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rebuchet MS" pitchFamily="34" charset="0"/>
                <a:cs typeface="Arial" pitchFamily="34" charset="0"/>
              </a:rPr>
              <a:t>2019 Management Field School to Germany, Slovenia,</a:t>
            </a:r>
            <a:r>
              <a:rPr kumimoji="0" lang="en-CA" altLang="en-US" sz="3600" b="1" i="0" u="none" strike="noStrike" cap="none" normalizeH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rebuchet MS" pitchFamily="34" charset="0"/>
                <a:cs typeface="Arial" pitchFamily="34" charset="0"/>
              </a:rPr>
              <a:t> Austria &amp; Croatia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139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903173-73A3-470B-91B0-7260A959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Zagreb, Croatia</a:t>
            </a:r>
          </a:p>
        </p:txBody>
      </p:sp>
      <p:pic>
        <p:nvPicPr>
          <p:cNvPr id="6146" name="Picture 2" descr="Image result for zagreb city 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80" y="1699676"/>
            <a:ext cx="7124700" cy="4010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717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Dubrovnik is a UNESCO World Heritage Site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9EEE07F-D794-4274-8F92-327A3E4B1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79" y="1832020"/>
            <a:ext cx="679064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9809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Tuition Fees</a:t>
            </a:r>
          </a:p>
          <a:p>
            <a:r>
              <a:rPr lang="en-CA" dirty="0"/>
              <a:t>Vancouver/Germany Airfare</a:t>
            </a:r>
          </a:p>
          <a:p>
            <a:pPr lvl="1"/>
            <a:r>
              <a:rPr lang="en-CA" dirty="0"/>
              <a:t>Approx. $1,500 (but can be less)</a:t>
            </a:r>
          </a:p>
          <a:p>
            <a:r>
              <a:rPr lang="en-CA" dirty="0"/>
              <a:t>Field School </a:t>
            </a:r>
          </a:p>
          <a:p>
            <a:pPr lvl="1"/>
            <a:r>
              <a:rPr lang="en-CA" dirty="0"/>
              <a:t>$2,500 (covers hotels, ground transportation, entry fees, and group dinners)</a:t>
            </a:r>
          </a:p>
          <a:p>
            <a:r>
              <a:rPr lang="en-CA" dirty="0"/>
              <a:t>Schengen Visa ($88)</a:t>
            </a:r>
          </a:p>
          <a:p>
            <a:r>
              <a:rPr lang="en-CA" dirty="0"/>
              <a:t>Personal Expenditures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6744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to Apply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98" y="1600202"/>
            <a:ext cx="7979001" cy="4525963"/>
          </a:xfrm>
        </p:spPr>
        <p:txBody>
          <a:bodyPr/>
          <a:lstStyle/>
          <a:p>
            <a:r>
              <a:rPr lang="en-CA" dirty="0"/>
              <a:t>On-line application</a:t>
            </a:r>
          </a:p>
          <a:p>
            <a:pPr lvl="1"/>
            <a:r>
              <a:rPr lang="en-CA" dirty="0"/>
              <a:t>https://international.viu.ca/</a:t>
            </a:r>
          </a:p>
          <a:p>
            <a:r>
              <a:rPr lang="en-CA" dirty="0"/>
              <a:t>$500 application fee</a:t>
            </a:r>
          </a:p>
          <a:p>
            <a:r>
              <a:rPr lang="en-CA" dirty="0"/>
              <a:t>Deadline date for applications:  Tuesday, Nov.19, 2018</a:t>
            </a:r>
          </a:p>
          <a:p>
            <a:r>
              <a:rPr lang="en-CA" dirty="0"/>
              <a:t>Recruit a friend </a:t>
            </a:r>
          </a:p>
        </p:txBody>
      </p:sp>
    </p:spTree>
    <p:extLst>
      <p:ext uri="{BB962C8B-B14F-4D97-AF65-F5344CB8AC3E}">
        <p14:creationId xmlns:p14="http://schemas.microsoft.com/office/powerpoint/2010/main" val="263763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3C18A-1D6E-4AB6-ACD5-A6C8F6B3F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sz="3600" dirty="0"/>
              <a:t>Information Sessions B255/R135</a:t>
            </a:r>
          </a:p>
          <a:p>
            <a:pPr marL="0" indent="0" algn="ctr">
              <a:buNone/>
            </a:pPr>
            <a:r>
              <a:rPr lang="en-CA" sz="3600" dirty="0"/>
              <a:t>Thursday, October 18</a:t>
            </a:r>
            <a:r>
              <a:rPr lang="en-CA" sz="3600" baseline="30000" dirty="0"/>
              <a:t>th</a:t>
            </a:r>
            <a:r>
              <a:rPr lang="en-CA" sz="3600" dirty="0"/>
              <a:t> and November 1</a:t>
            </a:r>
            <a:r>
              <a:rPr lang="en-CA" sz="3600" baseline="30000" dirty="0"/>
              <a:t>st</a:t>
            </a:r>
            <a:endParaRPr lang="en-CA" sz="3600" dirty="0"/>
          </a:p>
          <a:p>
            <a:pPr marL="0" indent="0" algn="ctr">
              <a:buNone/>
            </a:pPr>
            <a:r>
              <a:rPr lang="en-CA" sz="3600" dirty="0"/>
              <a:t>11:30am to 12:30pm</a:t>
            </a:r>
          </a:p>
        </p:txBody>
      </p:sp>
    </p:spTree>
    <p:extLst>
      <p:ext uri="{BB962C8B-B14F-4D97-AF65-F5344CB8AC3E}">
        <p14:creationId xmlns:p14="http://schemas.microsoft.com/office/powerpoint/2010/main" val="365047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Trebuchet MS" panose="020B0603020202020204" pitchFamily="34" charset="0"/>
              </a:rPr>
              <a:t>Why a Field School?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Trebuchet MS" panose="020B0603020202020204" pitchFamily="34" charset="0"/>
              </a:rPr>
              <a:t>9 course credits (3 upper level electives) </a:t>
            </a:r>
          </a:p>
          <a:p>
            <a:r>
              <a:rPr lang="en-CA" dirty="0">
                <a:latin typeface="Trebuchet MS" panose="020B0603020202020204" pitchFamily="34" charset="0"/>
              </a:rPr>
              <a:t>Out-of-the classroom learning</a:t>
            </a:r>
          </a:p>
          <a:p>
            <a:r>
              <a:rPr lang="en-CA" dirty="0">
                <a:latin typeface="Trebuchet MS" panose="020B0603020202020204" pitchFamily="34" charset="0"/>
              </a:rPr>
              <a:t>Business and Economics Conference in Dubrovnik, Croatia</a:t>
            </a:r>
          </a:p>
          <a:p>
            <a:r>
              <a:rPr lang="en-CA" dirty="0">
                <a:latin typeface="Trebuchet MS" panose="020B0603020202020204" pitchFamily="34" charset="0"/>
              </a:rPr>
              <a:t>Cultural Excursions &amp; Company Tours</a:t>
            </a:r>
          </a:p>
          <a:p>
            <a:r>
              <a:rPr lang="en-CA" dirty="0">
                <a:latin typeface="Trebuchet MS" panose="020B0603020202020204" pitchFamily="34" charset="0"/>
              </a:rPr>
              <a:t>May 1 – May 21, 2019 (TBA)</a:t>
            </a:r>
          </a:p>
          <a:p>
            <a:endParaRPr lang="en-CA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180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BEE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4</a:t>
            </a:r>
            <a:r>
              <a:rPr lang="en-CA" baseline="30000" dirty="0"/>
              <a:t>th</a:t>
            </a:r>
            <a:r>
              <a:rPr lang="en-CA" dirty="0"/>
              <a:t> annual Business and Entrepreneurial Economics Conference</a:t>
            </a:r>
          </a:p>
          <a:p>
            <a:r>
              <a:rPr lang="en-CA" dirty="0"/>
              <a:t>Hosted by the Faculty of Business and Economics at University of Zagreb</a:t>
            </a:r>
          </a:p>
          <a:p>
            <a:r>
              <a:rPr lang="en-CA" dirty="0"/>
              <a:t>May 15-18</a:t>
            </a:r>
          </a:p>
        </p:txBody>
      </p:sp>
    </p:spTree>
    <p:extLst>
      <p:ext uri="{BB962C8B-B14F-4D97-AF65-F5344CB8AC3E}">
        <p14:creationId xmlns:p14="http://schemas.microsoft.com/office/powerpoint/2010/main" val="2781308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Experiential Learning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3067" y="1600200"/>
            <a:ext cx="605986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7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Industry Tours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222501" y="1342989"/>
            <a:ext cx="5643684" cy="5186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224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Cultural Visits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6201" y="1600200"/>
            <a:ext cx="561359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5470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Study Time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687" y="2127739"/>
            <a:ext cx="4165598" cy="3124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713668" y="437882"/>
            <a:ext cx="5039932" cy="6420119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9 course credits (3 upper level electives)</a:t>
            </a:r>
          </a:p>
          <a:p>
            <a:pPr lvl="1"/>
            <a:r>
              <a:rPr lang="en-CA" dirty="0"/>
              <a:t>MGMT 397</a:t>
            </a:r>
          </a:p>
          <a:p>
            <a:pPr lvl="2"/>
            <a:r>
              <a:rPr lang="en-CA" dirty="0"/>
              <a:t>European Ecommerce and E-management</a:t>
            </a:r>
          </a:p>
          <a:p>
            <a:pPr lvl="2"/>
            <a:r>
              <a:rPr lang="en-CA" dirty="0"/>
              <a:t>A. Pevec</a:t>
            </a:r>
          </a:p>
          <a:p>
            <a:pPr lvl="1"/>
            <a:r>
              <a:rPr lang="en-CA" dirty="0"/>
              <a:t>MGMT 398</a:t>
            </a:r>
          </a:p>
          <a:p>
            <a:pPr lvl="2"/>
            <a:r>
              <a:rPr lang="en-CA" dirty="0"/>
              <a:t>Canada/EU Trade Relations</a:t>
            </a:r>
          </a:p>
          <a:p>
            <a:pPr lvl="2"/>
            <a:r>
              <a:rPr lang="en-CA" dirty="0"/>
              <a:t>B. Russell</a:t>
            </a:r>
          </a:p>
          <a:p>
            <a:pPr lvl="1"/>
            <a:r>
              <a:rPr lang="en-CA" dirty="0"/>
              <a:t>MGMT 399</a:t>
            </a:r>
          </a:p>
          <a:p>
            <a:pPr lvl="2"/>
            <a:r>
              <a:rPr lang="en-CA" dirty="0"/>
              <a:t>Cross Cultural Business Relationships</a:t>
            </a:r>
          </a:p>
          <a:p>
            <a:pPr lvl="2"/>
            <a:r>
              <a:rPr lang="en-CA" dirty="0"/>
              <a:t>A. </a:t>
            </a:r>
            <a:r>
              <a:rPr lang="en-CA" dirty="0" err="1"/>
              <a:t>Pevec</a:t>
            </a:r>
            <a:r>
              <a:rPr lang="en-CA" dirty="0"/>
              <a:t> / B. Russell</a:t>
            </a:r>
          </a:p>
          <a:p>
            <a:r>
              <a:rPr lang="en-CA" dirty="0"/>
              <a:t>27 hours pre-departure activities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3012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903173-73A3-470B-91B0-7260A959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in Frankfurt or Munich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88FB6E-C903-4B9C-845E-96BF67C77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1" y="2367973"/>
            <a:ext cx="4701377" cy="3524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Image result for munich city scape n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065" y="2367973"/>
            <a:ext cx="4467583" cy="3524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022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903173-73A3-470B-91B0-7260A959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Ljubljana or Maribor, Slovenia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9CE992-1546-41CF-9FFE-F421E32A61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8" y="2556686"/>
            <a:ext cx="4437204" cy="3645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699351-A7E0-4B2D-A43B-E66BBC65C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011" y="2556686"/>
            <a:ext cx="4440529" cy="3645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310439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177</TotalTime>
  <Words>233</Words>
  <Application>Microsoft Office PowerPoint</Application>
  <PresentationFormat>A4 Paper (210x297 mm)</PresentationFormat>
  <Paragraphs>49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Trebuchet MS</vt:lpstr>
      <vt:lpstr>Default Design</vt:lpstr>
      <vt:lpstr>EU Field School 2019</vt:lpstr>
      <vt:lpstr>Why a Field School?</vt:lpstr>
      <vt:lpstr>BEE Conference</vt:lpstr>
      <vt:lpstr>Experiential Learning</vt:lpstr>
      <vt:lpstr>Industry Tours</vt:lpstr>
      <vt:lpstr>Cultural Visits</vt:lpstr>
      <vt:lpstr>Study Time</vt:lpstr>
      <vt:lpstr>Start in Frankfurt or Munich </vt:lpstr>
      <vt:lpstr>Ljubljana or Maribor, Slovenia</vt:lpstr>
      <vt:lpstr>Zagreb, Croatia</vt:lpstr>
      <vt:lpstr>Dubrovnik is a UNESCO World Heritage Site</vt:lpstr>
      <vt:lpstr>The Cost</vt:lpstr>
      <vt:lpstr>How to Apply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 Russell</dc:creator>
  <cp:lastModifiedBy>B Russell</cp:lastModifiedBy>
  <cp:revision>26</cp:revision>
  <dcterms:created xsi:type="dcterms:W3CDTF">2016-10-10T18:04:26Z</dcterms:created>
  <dcterms:modified xsi:type="dcterms:W3CDTF">2018-10-08T21:12:27Z</dcterms:modified>
</cp:coreProperties>
</file>